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6" r:id="rId4"/>
    <p:sldId id="277" r:id="rId5"/>
    <p:sldId id="258" r:id="rId6"/>
    <p:sldId id="259" r:id="rId7"/>
    <p:sldId id="270" r:id="rId8"/>
    <p:sldId id="269" r:id="rId9"/>
    <p:sldId id="272" r:id="rId10"/>
    <p:sldId id="267" r:id="rId11"/>
    <p:sldId id="274" r:id="rId12"/>
    <p:sldId id="275" r:id="rId13"/>
    <p:sldId id="268" r:id="rId14"/>
    <p:sldId id="263" r:id="rId15"/>
    <p:sldId id="261" r:id="rId16"/>
    <p:sldId id="262" r:id="rId17"/>
    <p:sldId id="265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3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5176A-20D3-42E6-BC8B-F4A32E4872F2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224DD-CB04-423A-8405-9E4A3B26D7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96751"/>
            <a:ext cx="77768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Franklin Gothic Medium" pitchFamily="34" charset="0"/>
              </a:rPr>
              <a:t>Реализация универсальных учебных </a:t>
            </a:r>
            <a:r>
              <a:rPr lang="ru-RU" sz="5400" b="1" dirty="0" smtClean="0">
                <a:solidFill>
                  <a:srgbClr val="FF0000"/>
                </a:solidFill>
                <a:latin typeface="Franklin Gothic Medium" pitchFamily="34" charset="0"/>
              </a:rPr>
              <a:t>действий на уроках </a:t>
            </a:r>
            <a:r>
              <a:rPr lang="ru-RU" sz="5400" b="1" smtClean="0">
                <a:solidFill>
                  <a:srgbClr val="FF0000"/>
                </a:solidFill>
                <a:latin typeface="Franklin Gothic Medium" pitchFamily="34" charset="0"/>
              </a:rPr>
              <a:t>информатики.</a:t>
            </a:r>
            <a:endParaRPr lang="ru-RU" sz="5400" b="1" dirty="0">
              <a:solidFill>
                <a:srgbClr val="FF0000"/>
              </a:solidFill>
              <a:latin typeface="Franklin Gothic Medium" pitchFamily="34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710478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Личностные</a:t>
            </a:r>
            <a:r>
              <a:rPr lang="ru-RU" dirty="0"/>
              <a:t> универсальные учебные действия – эмоциональность и нравственность в изучении предмета, развитии толерантности, здорового образа жизни.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969179"/>
              </p:ext>
            </p:extLst>
          </p:nvPr>
        </p:nvGraphicFramePr>
        <p:xfrm>
          <a:off x="755576" y="1832050"/>
          <a:ext cx="7848873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2160240"/>
                <a:gridCol w="5256585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Личностные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</a:rPr>
                        <a:t>Функции УУД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</a:rPr>
                        <a:t>Содержание УУД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обеспечивают ценностно-смысловую ориентацию учащихся и ориентацию в социальных и межличностных отношениях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самоопределение (система оценок и представлений о себе, своих качествах и возможностях, своем месте в мире и в отношениях с другими людьми), </a:t>
                      </a:r>
                    </a:p>
                    <a:p>
                      <a:pPr lvl="0"/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смыслообразование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(установление учащимися связи между целью учебной деятельности и ее мотивом),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нравственно-этическая ориентация (нормы поведения, исходя из социальных и личностных ценностей, обеспечивающие личностный моральный выбор).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76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rot="20953130">
            <a:off x="255785" y="2674919"/>
            <a:ext cx="5063151" cy="32316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4.Формулирование  </a:t>
            </a:r>
            <a:r>
              <a:rPr lang="ru-RU" sz="1200" dirty="0"/>
              <a:t>темы  и </a:t>
            </a:r>
            <a:r>
              <a:rPr lang="ru-RU" sz="1200" dirty="0" smtClean="0"/>
              <a:t>целей.</a:t>
            </a:r>
          </a:p>
          <a:p>
            <a:r>
              <a:rPr lang="ru-RU" sz="1200" dirty="0" smtClean="0"/>
              <a:t>5.</a:t>
            </a:r>
            <a:r>
              <a:rPr lang="ru-RU" sz="1200" dirty="0"/>
              <a:t> Изучение  нового материала + одновременное закрепление </a:t>
            </a:r>
            <a:endParaRPr lang="ru-RU" sz="1200" dirty="0" smtClean="0"/>
          </a:p>
          <a:p>
            <a:r>
              <a:rPr lang="ru-RU" sz="1200" b="1" dirty="0"/>
              <a:t>Регулятивные УУД:</a:t>
            </a:r>
            <a:endParaRPr lang="ru-RU" sz="1200" dirty="0"/>
          </a:p>
          <a:p>
            <a:r>
              <a:rPr lang="ru-RU" sz="1200" dirty="0"/>
              <a:t>-  самостоятельное выделение и формулирование познавательной цели; </a:t>
            </a:r>
          </a:p>
          <a:p>
            <a:r>
              <a:rPr lang="ru-RU" sz="1200" dirty="0"/>
              <a:t>  структурирование знаний; </a:t>
            </a:r>
          </a:p>
          <a:p>
            <a:r>
              <a:rPr lang="ru-RU" sz="1200" b="1" dirty="0"/>
              <a:t>Познавательные  УУД:</a:t>
            </a:r>
            <a:endParaRPr lang="ru-RU" sz="1200" dirty="0"/>
          </a:p>
          <a:p>
            <a:r>
              <a:rPr lang="ru-RU" sz="1200" dirty="0"/>
              <a:t>-актуализация сведений из личного опыта;</a:t>
            </a:r>
          </a:p>
          <a:p>
            <a:r>
              <a:rPr lang="ru-RU" sz="1200" dirty="0"/>
              <a:t>-формирования навыков преобразования информации;</a:t>
            </a:r>
          </a:p>
          <a:p>
            <a:r>
              <a:rPr lang="ru-RU" sz="1200" dirty="0"/>
              <a:t>-формирование понятий «код», «кодирование», «двоичное кодирование», «декодирование»;</a:t>
            </a:r>
          </a:p>
          <a:p>
            <a:r>
              <a:rPr lang="ru-RU" sz="1200" b="1" dirty="0"/>
              <a:t> Личностные УУД:</a:t>
            </a:r>
            <a:endParaRPr lang="ru-RU" sz="1200" dirty="0"/>
          </a:p>
          <a:p>
            <a:r>
              <a:rPr lang="ru-RU" sz="1200" b="1" dirty="0"/>
              <a:t>-  </a:t>
            </a:r>
            <a:r>
              <a:rPr lang="ru-RU" sz="1200" dirty="0"/>
              <a:t>умение структурировать знания; </a:t>
            </a:r>
          </a:p>
          <a:p>
            <a:r>
              <a:rPr lang="ru-RU" sz="1200" dirty="0"/>
              <a:t>- применять навыки кодирования на практике</a:t>
            </a:r>
          </a:p>
          <a:p>
            <a:r>
              <a:rPr lang="ru-RU" sz="1200" b="1" dirty="0"/>
              <a:t>Коммуникативные УУД:</a:t>
            </a:r>
            <a:endParaRPr lang="ru-RU" sz="1200" dirty="0"/>
          </a:p>
          <a:p>
            <a:r>
              <a:rPr lang="ru-RU" sz="1200" dirty="0"/>
              <a:t>- формирование умения общения со сверстниками, уважительного отношения к одноклассникам;</a:t>
            </a:r>
          </a:p>
          <a:p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 rot="19998578">
            <a:off x="252501" y="641396"/>
            <a:ext cx="2736304" cy="2031325"/>
          </a:xfrm>
          <a:prstGeom prst="rect">
            <a:avLst/>
          </a:prstGeom>
          <a:solidFill>
            <a:schemeClr val="accent1"/>
          </a:solidFill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r>
              <a:rPr lang="ru-RU" dirty="0" smtClean="0"/>
              <a:t>1. Организационный момент. </a:t>
            </a:r>
            <a:r>
              <a:rPr lang="ru-RU" b="1" dirty="0" smtClean="0"/>
              <a:t>Личностные </a:t>
            </a:r>
            <a:r>
              <a:rPr lang="ru-RU" b="1" dirty="0"/>
              <a:t>УУД:</a:t>
            </a:r>
            <a:endParaRPr lang="ru-RU" dirty="0"/>
          </a:p>
          <a:p>
            <a:r>
              <a:rPr lang="ru-RU" b="1" dirty="0"/>
              <a:t>-  </a:t>
            </a:r>
            <a:r>
              <a:rPr lang="ru-RU" dirty="0"/>
              <a:t>формирование навыков </a:t>
            </a:r>
            <a:r>
              <a:rPr lang="ru-RU" dirty="0" smtClean="0"/>
              <a:t>самоорганизации.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59837" y="80864"/>
            <a:ext cx="3024336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2. Запись </a:t>
            </a:r>
            <a:r>
              <a:rPr lang="ru-RU" dirty="0"/>
              <a:t>домашнего задания</a:t>
            </a:r>
            <a:r>
              <a:rPr lang="ru-RU" dirty="0" smtClean="0"/>
              <a:t>.</a:t>
            </a:r>
            <a:r>
              <a:rPr lang="ru-RU" b="1" dirty="0"/>
              <a:t> §7 с. 46-49</a:t>
            </a:r>
            <a:endParaRPr lang="ru-RU" dirty="0"/>
          </a:p>
          <a:p>
            <a:r>
              <a:rPr lang="ru-RU" b="1" dirty="0"/>
              <a:t> РТ: №79, 80,84,86,96,98</a:t>
            </a:r>
            <a:r>
              <a:rPr lang="ru-RU" dirty="0" smtClean="0"/>
              <a:t> </a:t>
            </a:r>
            <a:r>
              <a:rPr lang="ru-RU" dirty="0"/>
              <a:t>. </a:t>
            </a:r>
            <a:r>
              <a:rPr lang="ru-RU" b="1" dirty="0"/>
              <a:t>Личностные УУД:</a:t>
            </a:r>
            <a:endParaRPr lang="ru-RU" dirty="0" smtClean="0"/>
          </a:p>
          <a:p>
            <a:r>
              <a:rPr lang="ru-RU" dirty="0" smtClean="0"/>
              <a:t>-формирование </a:t>
            </a:r>
            <a:r>
              <a:rPr lang="ru-RU" dirty="0"/>
              <a:t>навыков самоорганизации</a:t>
            </a:r>
          </a:p>
          <a:p>
            <a:r>
              <a:rPr lang="ru-RU" dirty="0"/>
              <a:t>- формирование навыков письма.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rot="1486194">
            <a:off x="6100662" y="361801"/>
            <a:ext cx="2780746" cy="31393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3. Проверка </a:t>
            </a:r>
            <a:r>
              <a:rPr lang="ru-RU" dirty="0"/>
              <a:t>домашнего </a:t>
            </a:r>
            <a:r>
              <a:rPr lang="ru-RU" dirty="0" smtClean="0"/>
              <a:t>задания.</a:t>
            </a:r>
          </a:p>
          <a:p>
            <a:r>
              <a:rPr lang="ru-RU" b="1" dirty="0"/>
              <a:t>Познавательные  УУД:</a:t>
            </a:r>
            <a:endParaRPr lang="ru-RU" dirty="0"/>
          </a:p>
          <a:p>
            <a:r>
              <a:rPr lang="ru-RU" dirty="0"/>
              <a:t>-поиск и выделение необходимой </a:t>
            </a:r>
          </a:p>
          <a:p>
            <a:r>
              <a:rPr lang="ru-RU" dirty="0"/>
              <a:t>информации; </a:t>
            </a:r>
          </a:p>
          <a:p>
            <a:r>
              <a:rPr lang="ru-RU" dirty="0"/>
              <a:t>-применение методов информационного поиска</a:t>
            </a:r>
          </a:p>
          <a:p>
            <a:r>
              <a:rPr lang="ru-RU" b="1" dirty="0"/>
              <a:t>Личностные УУД:</a:t>
            </a:r>
            <a:endParaRPr lang="ru-RU" dirty="0"/>
          </a:p>
          <a:p>
            <a:r>
              <a:rPr lang="ru-RU" b="1" dirty="0"/>
              <a:t>- </a:t>
            </a:r>
            <a:r>
              <a:rPr lang="ru-RU" dirty="0"/>
              <a:t>развитие грамотной речи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73229" y="2107478"/>
            <a:ext cx="29975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Кодирование </a:t>
            </a:r>
          </a:p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информации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99228" y="2732888"/>
            <a:ext cx="2568915" cy="175432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6. Закрепление. </a:t>
            </a:r>
            <a:r>
              <a:rPr lang="ru-RU" b="1" dirty="0"/>
              <a:t>РТ  с. 56 - 62  №83, 85(а, б), </a:t>
            </a:r>
            <a:r>
              <a:rPr lang="ru-RU" b="1" dirty="0" smtClean="0"/>
              <a:t>88 </a:t>
            </a:r>
            <a:r>
              <a:rPr lang="ru-RU" b="1" dirty="0"/>
              <a:t>Личностные УУД:</a:t>
            </a:r>
            <a:endParaRPr lang="ru-RU" dirty="0"/>
          </a:p>
          <a:p>
            <a:r>
              <a:rPr lang="ru-RU" b="1" dirty="0"/>
              <a:t>-</a:t>
            </a:r>
            <a:r>
              <a:rPr lang="ru-RU" dirty="0"/>
              <a:t>развитие логического мышления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rot="1197468">
            <a:off x="5454276" y="2620067"/>
            <a:ext cx="3667205" cy="39703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Итоги урока, </a:t>
            </a:r>
            <a:r>
              <a:rPr lang="ru-RU" dirty="0" smtClean="0"/>
              <a:t>рефлексия</a:t>
            </a:r>
            <a:r>
              <a:rPr lang="ru-RU" b="1" dirty="0"/>
              <a:t> Личностные УУД:</a:t>
            </a:r>
            <a:endParaRPr lang="ru-RU" dirty="0"/>
          </a:p>
          <a:p>
            <a:r>
              <a:rPr lang="ru-RU" dirty="0"/>
              <a:t>--рефлексия способов  и условий </a:t>
            </a:r>
          </a:p>
          <a:p>
            <a:r>
              <a:rPr lang="ru-RU" dirty="0"/>
              <a:t>действия, контроль и оценка процесса </a:t>
            </a:r>
          </a:p>
          <a:p>
            <a:r>
              <a:rPr lang="ru-RU" dirty="0"/>
              <a:t>и результатов </a:t>
            </a:r>
            <a:r>
              <a:rPr lang="ru-RU" dirty="0" smtClean="0"/>
              <a:t>деятельности.</a:t>
            </a:r>
          </a:p>
          <a:p>
            <a:r>
              <a:rPr lang="ru-RU" dirty="0"/>
              <a:t>Можете ли вы назвать тему урока?</a:t>
            </a:r>
          </a:p>
          <a:p>
            <a:r>
              <a:rPr lang="ru-RU" dirty="0"/>
              <a:t>- Вам было легко или были трудности?</a:t>
            </a:r>
          </a:p>
          <a:p>
            <a:r>
              <a:rPr lang="ru-RU" dirty="0"/>
              <a:t>- Что у вас получилось лучше всего и без ошибок?</a:t>
            </a:r>
          </a:p>
          <a:p>
            <a:r>
              <a:rPr lang="ru-RU" dirty="0"/>
              <a:t>- Какое задание было самым интересным и почему?</a:t>
            </a:r>
          </a:p>
          <a:p>
            <a:r>
              <a:rPr lang="ru-RU" dirty="0"/>
              <a:t>- Как бы вы оценили свою работу?</a:t>
            </a:r>
          </a:p>
        </p:txBody>
      </p:sp>
    </p:spTree>
    <p:extLst>
      <p:ext uri="{BB962C8B-B14F-4D97-AF65-F5344CB8AC3E}">
        <p14:creationId xmlns:p14="http://schemas.microsoft.com/office/powerpoint/2010/main" val="204309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6" grpId="0" animBg="1"/>
      <p:bldP spid="7" grpId="0" animBg="1"/>
      <p:bldP spid="3" grpId="0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9442" y="4546816"/>
            <a:ext cx="72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u="sng" dirty="0"/>
              <a:t>Критерии оценок для проекта:</a:t>
            </a:r>
            <a:endParaRPr lang="ru-RU" sz="1400" dirty="0"/>
          </a:p>
          <a:p>
            <a:r>
              <a:rPr lang="ru-RU" sz="1400" dirty="0"/>
              <a:t>- эстетичность оформления;</a:t>
            </a:r>
          </a:p>
          <a:p>
            <a:r>
              <a:rPr lang="ru-RU" sz="1400" dirty="0"/>
              <a:t>- содержание, соответствующее теме работы;</a:t>
            </a:r>
          </a:p>
          <a:p>
            <a:r>
              <a:rPr lang="ru-RU" sz="1400" dirty="0"/>
              <a:t>- полная и достоверная информация по теме;</a:t>
            </a:r>
          </a:p>
          <a:p>
            <a:r>
              <a:rPr lang="ru-RU" sz="1400" dirty="0"/>
              <a:t>- отражение всех знаний и умений учащихся в данной программе.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98727" y="548680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Критерии оценки устного ответа</a:t>
            </a:r>
            <a:endParaRPr lang="ru-RU" sz="1200" dirty="0"/>
          </a:p>
          <a:p>
            <a:r>
              <a:rPr lang="ru-RU" sz="1200" dirty="0"/>
              <a:t>            Отметка «5»: ответ полный и правильный на основании изученных теорий; материал изложен в определенной логической последовательности, литературным языком: ответ самостоятельный. </a:t>
            </a:r>
          </a:p>
          <a:p>
            <a:r>
              <a:rPr lang="ru-RU" sz="1200" dirty="0"/>
              <a:t>            Отметка «4»: ответ полный и правильный на основании изученных теорий; материал изложен в определенной логической последовательности, при этом допущены две-три несущественные ошибки, исправленные по требованию учителя. </a:t>
            </a:r>
          </a:p>
          <a:p>
            <a:r>
              <a:rPr lang="ru-RU" sz="1200" dirty="0"/>
              <a:t>            Отметка «3»: ответ полный, но при этом допущена существенная ошибка, или неполный, несвязный. </a:t>
            </a:r>
          </a:p>
          <a:p>
            <a:r>
              <a:rPr lang="ru-RU" sz="1200" dirty="0"/>
              <a:t>            Отметка «2»: при ответе обнаружено непонимание учащимся основного содержания учебного материала или допущены существенные ошибки, которые учащийся не смог исправить при наводящих вопросах учителя. </a:t>
            </a:r>
          </a:p>
          <a:p>
            <a:r>
              <a:rPr lang="ru-RU" sz="1200" dirty="0"/>
              <a:t>            Отметка «1»: отсутствие ответа.</a:t>
            </a:r>
          </a:p>
          <a:p>
            <a:r>
              <a:rPr lang="ru-RU" sz="1200" dirty="0"/>
              <a:t> </a:t>
            </a:r>
          </a:p>
          <a:p>
            <a:r>
              <a:rPr lang="ru-RU" sz="1200" b="1" dirty="0"/>
              <a:t>Критерии оценки практического задания</a:t>
            </a:r>
            <a:endParaRPr lang="ru-RU" sz="1200" dirty="0"/>
          </a:p>
          <a:p>
            <a:r>
              <a:rPr lang="ru-RU" sz="1200" dirty="0"/>
              <a:t>            Отметка «5»: 1) работа выполнена полностью и правильно; сделаны правильные выводы; 2) работа выполнена по плану с учетом техники безопасности. </a:t>
            </a:r>
          </a:p>
          <a:p>
            <a:r>
              <a:rPr lang="ru-RU" sz="1200" dirty="0"/>
              <a:t>            Отметка «4»: работа выполнена правильно с учетом 2-3 несущественных ошибок исправленных самостоятельно по требованию учителя. </a:t>
            </a:r>
          </a:p>
          <a:p>
            <a:r>
              <a:rPr lang="ru-RU" sz="1200" dirty="0"/>
              <a:t>     </a:t>
            </a:r>
            <a:r>
              <a:rPr lang="ru-RU" sz="1200" dirty="0" smtClean="0"/>
              <a:t> </a:t>
            </a:r>
            <a:r>
              <a:rPr lang="ru-RU" sz="1200" dirty="0"/>
              <a:t>      Отметка «3»: работа выполнена правильно не менее чем на половину или допущена существенная ошибка. </a:t>
            </a:r>
          </a:p>
          <a:p>
            <a:r>
              <a:rPr lang="ru-RU" sz="1200" dirty="0"/>
              <a:t>            Отметка «2»: допущены две (и более) существенные ошибки в ходе работы, которые учащийся не может исправить даже по требованию учителя. </a:t>
            </a:r>
          </a:p>
          <a:p>
            <a:r>
              <a:rPr lang="ru-RU" sz="1200" dirty="0"/>
              <a:t>            Отметка «1»: работа не выполнена.</a:t>
            </a:r>
          </a:p>
          <a:p>
            <a:r>
              <a:rPr lang="ru-RU" sz="1200" dirty="0"/>
              <a:t> 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0995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7174" y="836712"/>
            <a:ext cx="34728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Рефлексия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1760042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B0F0"/>
                </a:solidFill>
              </a:rPr>
              <a:t>Самооценка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B0F0"/>
                </a:solidFill>
              </a:rPr>
              <a:t>Продолжить предложения:</a:t>
            </a:r>
          </a:p>
          <a:p>
            <a:r>
              <a:rPr lang="ru-RU" sz="2800" b="1" dirty="0" smtClean="0">
                <a:solidFill>
                  <a:srgbClr val="00B050"/>
                </a:solidFill>
              </a:rPr>
              <a:t>        1. На уроке для меня было важно…</a:t>
            </a:r>
          </a:p>
          <a:p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</a:rPr>
              <a:t>       2. На уроке мне было сложно…</a:t>
            </a:r>
          </a:p>
          <a:p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</a:rPr>
              <a:t>       3. Урок помог задуматься о …</a:t>
            </a:r>
          </a:p>
          <a:p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</a:rPr>
              <a:t>       4. Я понял, что… 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24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smtClean="0">
                <a:solidFill>
                  <a:srgbClr val="B22314"/>
                </a:solidFill>
                <a:effectLst/>
              </a:rPr>
              <a:t>было интересно…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800" b="1" smtClean="0">
              <a:solidFill>
                <a:srgbClr val="B22314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B22314"/>
                </a:solidFill>
                <a:effectLst/>
              </a:rPr>
              <a:t> было трудно…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800" b="1" smtClean="0">
              <a:solidFill>
                <a:srgbClr val="B22314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B22314"/>
                </a:solidFill>
                <a:effectLst/>
              </a:rPr>
              <a:t> теперь я могу…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800" b="1" smtClean="0">
              <a:solidFill>
                <a:srgbClr val="B22314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B22314"/>
                </a:solidFill>
                <a:effectLst/>
              </a:rPr>
              <a:t> я научилась…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800" b="1" smtClean="0">
              <a:solidFill>
                <a:srgbClr val="B22314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B22314"/>
                </a:solidFill>
                <a:effectLst/>
              </a:rPr>
              <a:t> меня удивило…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800" b="1" smtClean="0">
              <a:solidFill>
                <a:srgbClr val="B22314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B22314"/>
                </a:solidFill>
                <a:effectLst/>
              </a:rPr>
              <a:t> мне захотелось…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800" b="1" smtClean="0">
              <a:solidFill>
                <a:srgbClr val="B22314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2800" b="1" smtClean="0">
              <a:solidFill>
                <a:srgbClr val="B22314"/>
              </a:solidFill>
              <a:effectLst/>
            </a:endParaRPr>
          </a:p>
        </p:txBody>
      </p:sp>
      <p:sp>
        <p:nvSpPr>
          <p:cNvPr id="18435" name="WordArt 4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22314"/>
                </a:solidFill>
                <a:latin typeface="Impact"/>
              </a:rPr>
              <a:t>Рефлексия</a:t>
            </a:r>
          </a:p>
        </p:txBody>
      </p:sp>
      <p:pic>
        <p:nvPicPr>
          <p:cNvPr id="18436" name="Picture 16" descr="Безымян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268413"/>
            <a:ext cx="84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19" descr="ew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05263"/>
            <a:ext cx="890587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24" descr="sggsf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205038"/>
            <a:ext cx="846137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26" descr="sdgsdd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805488"/>
            <a:ext cx="889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27" descr="sdgsdddds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941888"/>
            <a:ext cx="8175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1" name="Picture 28" descr="sasd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068638"/>
            <a:ext cx="81915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69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Рефлексия - Картинка 6857/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96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71736" y="500042"/>
            <a:ext cx="402725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Рефлексия</a:t>
            </a:r>
          </a:p>
        </p:txBody>
      </p:sp>
      <p:sp>
        <p:nvSpPr>
          <p:cNvPr id="43011" name="Rectangle 1"/>
          <p:cNvSpPr>
            <a:spLocks noChangeArrowheads="1"/>
          </p:cNvSpPr>
          <p:nvPr/>
        </p:nvSpPr>
        <p:spPr bwMode="auto">
          <a:xfrm>
            <a:off x="857250" y="2571750"/>
            <a:ext cx="7572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sz="3600" b="1" i="1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Что мне этот урок дал для жизни?</a:t>
            </a:r>
            <a:endParaRPr lang="ru-RU" sz="3600" b="1" i="1">
              <a:solidFill>
                <a:srgbClr val="558ED5"/>
              </a:solidFill>
            </a:endParaRPr>
          </a:p>
          <a:p>
            <a:pPr eaLnBrk="0" hangingPunct="0"/>
            <a:r>
              <a:rPr lang="ru-RU" sz="3600" b="1" i="1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Мне показалось важным</a:t>
            </a:r>
            <a:r>
              <a:rPr lang="ru-RU" sz="3600" b="1" i="1">
                <a:solidFill>
                  <a:srgbClr val="558ED5"/>
                </a:solidFill>
                <a:cs typeface="Times New Roman" pitchFamily="18" charset="0"/>
              </a:rPr>
              <a:t>…</a:t>
            </a:r>
            <a:endParaRPr lang="ru-RU" sz="3600" b="1" i="1">
              <a:solidFill>
                <a:srgbClr val="558ED5"/>
              </a:solidFill>
            </a:endParaRPr>
          </a:p>
        </p:txBody>
      </p:sp>
      <p:pic>
        <p:nvPicPr>
          <p:cNvPr id="43012" name="Рисунок 7" descr="lolo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429125"/>
            <a:ext cx="13906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Рисунок 8" descr="Рисунок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572000"/>
            <a:ext cx="1630362" cy="149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85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14" descr="22"/>
          <p:cNvSpPr>
            <a:spLocks noChangeArrowheads="1" noChangeShapeType="1" noTextEdit="1"/>
          </p:cNvSpPr>
          <p:nvPr/>
        </p:nvSpPr>
        <p:spPr bwMode="auto">
          <a:xfrm>
            <a:off x="2268538" y="765175"/>
            <a:ext cx="496728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Образная рефлексия</a:t>
            </a:r>
          </a:p>
        </p:txBody>
      </p:sp>
      <p:pic>
        <p:nvPicPr>
          <p:cNvPr id="59395" name="Picture 15" descr="рад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7" b="4857"/>
          <a:stretch>
            <a:fillRect/>
          </a:stretch>
        </p:blipFill>
        <p:spPr bwMode="auto">
          <a:xfrm>
            <a:off x="1331913" y="1484313"/>
            <a:ext cx="1060450" cy="1296987"/>
          </a:xfrm>
          <a:prstGeom prst="rect">
            <a:avLst/>
          </a:prstGeom>
          <a:solidFill>
            <a:srgbClr val="FF9999"/>
          </a:solidFill>
          <a:ln w="57150" cmpd="thickThin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59396" name="Picture 16" descr="удивлени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997200"/>
            <a:ext cx="1087437" cy="1265238"/>
          </a:xfrm>
          <a:prstGeom prst="rect">
            <a:avLst/>
          </a:prstGeom>
          <a:solidFill>
            <a:srgbClr val="0099CC"/>
          </a:solidFill>
          <a:ln w="57150" cmpd="thickThin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59397" name="Picture 17" descr="печ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42"/>
          <a:stretch>
            <a:fillRect/>
          </a:stretch>
        </p:blipFill>
        <p:spPr bwMode="auto">
          <a:xfrm>
            <a:off x="1331913" y="4508500"/>
            <a:ext cx="1085850" cy="1246188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rgbClr val="006600"/>
            </a:solidFill>
            <a:miter lim="800000"/>
            <a:headEnd/>
            <a:tailEnd/>
          </a:ln>
        </p:spPr>
      </p:pic>
      <p:sp>
        <p:nvSpPr>
          <p:cNvPr id="59398" name="Rectangle 18"/>
          <p:cNvSpPr>
            <a:spLocks noChangeArrowheads="1"/>
          </p:cNvSpPr>
          <p:nvPr/>
        </p:nvSpPr>
        <p:spPr bwMode="auto">
          <a:xfrm>
            <a:off x="2627313" y="1700213"/>
            <a:ext cx="619283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Вы считаете, что урок прошёл для вас плодотворно, с пользой. Вы научились и можете помочь другим.</a:t>
            </a:r>
          </a:p>
        </p:txBody>
      </p:sp>
      <p:sp>
        <p:nvSpPr>
          <p:cNvPr id="59399" name="Rectangle 19"/>
          <p:cNvSpPr>
            <a:spLocks noChangeArrowheads="1"/>
          </p:cNvSpPr>
          <p:nvPr/>
        </p:nvSpPr>
        <p:spPr bwMode="auto">
          <a:xfrm>
            <a:off x="2627313" y="3357563"/>
            <a:ext cx="59594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Вы считаете, что научились, но вам ещё нужна помощь.</a:t>
            </a:r>
          </a:p>
        </p:txBody>
      </p:sp>
      <p:sp>
        <p:nvSpPr>
          <p:cNvPr id="59400" name="Rectangle 20"/>
          <p:cNvSpPr>
            <a:spLocks noChangeArrowheads="1"/>
          </p:cNvSpPr>
          <p:nvPr/>
        </p:nvSpPr>
        <p:spPr bwMode="auto">
          <a:xfrm>
            <a:off x="2643188" y="5014913"/>
            <a:ext cx="59293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Вы считаете, что было трудно на уроке.</a:t>
            </a:r>
          </a:p>
        </p:txBody>
      </p:sp>
    </p:spTree>
    <p:extLst>
      <p:ext uri="{BB962C8B-B14F-4D97-AF65-F5344CB8AC3E}">
        <p14:creationId xmlns:p14="http://schemas.microsoft.com/office/powerpoint/2010/main" val="386207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gazetazwezda: Школьники перетрудились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1634">
            <a:off x="5564014" y="674606"/>
            <a:ext cx="33528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Назад в школу - яркие фотографии школьниц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45855">
            <a:off x="250131" y="386444"/>
            <a:ext cx="2920363" cy="23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99792" y="836712"/>
            <a:ext cx="3193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УРОКЕ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7744" y="2708920"/>
            <a:ext cx="59046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</a:rPr>
              <a:t>Я у знал…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</a:rPr>
              <a:t>Я научился…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</a:rPr>
              <a:t>Мне понравилось…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</a:rPr>
              <a:t>Я затруднялся…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</a:rPr>
              <a:t>Моё настроение…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04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В немецкой школе запретили домашнее задание &quot; Orange Weeke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7788">
            <a:off x="355023" y="452790"/>
            <a:ext cx="4429125" cy="294322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В британских школах ввели &quot;уроки счастья&quot; :: Безумный мир :: Top.rbc.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283">
            <a:off x="4527086" y="438514"/>
            <a:ext cx="4103719" cy="302429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3-tub-ru.yandex.net/i?id=c0381b71c4186898a57ca91250196af2-36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586" y="3429000"/>
            <a:ext cx="3851567" cy="288867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07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1052736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Компетенция</a:t>
            </a:r>
            <a:r>
              <a:rPr lang="ru-RU" dirty="0"/>
              <a:t> – совокупность взаимосвязанных качеств личности (знаний, умений, навыков, способов деятельности), задаваемых по отношению к определенному кругу предметов и процессов, и необходимых для качественной продуктивной деятельности по отношению к ним.</a:t>
            </a:r>
          </a:p>
          <a:p>
            <a:endParaRPr lang="ru-RU" dirty="0" smtClean="0"/>
          </a:p>
          <a:p>
            <a:r>
              <a:rPr lang="ru-RU" dirty="0"/>
              <a:t>Компетенция есть не что иное, как готовность действовать. Ключевыми называют компетенции, которые являются универсальными, применимыми в различных жизненных ситуациях. По классификации, предложенной ученым А.В. Хуторским, ключевые компетенции делятся на:</a:t>
            </a:r>
          </a:p>
          <a:p>
            <a:pPr lvl="0"/>
            <a:r>
              <a:rPr lang="ru-RU" dirty="0"/>
              <a:t>учебно-познавательные;</a:t>
            </a:r>
          </a:p>
          <a:p>
            <a:pPr lvl="0"/>
            <a:r>
              <a:rPr lang="ru-RU" dirty="0"/>
              <a:t>информационные;</a:t>
            </a:r>
          </a:p>
          <a:p>
            <a:pPr lvl="0"/>
            <a:r>
              <a:rPr lang="ru-RU" dirty="0"/>
              <a:t>коммуникативные;</a:t>
            </a:r>
          </a:p>
          <a:p>
            <a:pPr lvl="0"/>
            <a:r>
              <a:rPr lang="ru-RU" dirty="0"/>
              <a:t>общекультурные;</a:t>
            </a:r>
          </a:p>
          <a:p>
            <a:pPr lvl="0"/>
            <a:r>
              <a:rPr lang="ru-RU" dirty="0"/>
              <a:t>компетенции личного самосовершенствования;</a:t>
            </a:r>
          </a:p>
          <a:p>
            <a:pPr lvl="0"/>
            <a:r>
              <a:rPr lang="ru-RU" dirty="0"/>
              <a:t>социальные.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11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908720"/>
            <a:ext cx="81369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Компетентность</a:t>
            </a:r>
            <a:r>
              <a:rPr lang="ru-RU" dirty="0"/>
              <a:t> – владение, обладание человеком соответствующей компетенцией, включающей его личностное отношение к ней и предмету деятельности.</a:t>
            </a:r>
          </a:p>
          <a:p>
            <a:r>
              <a:rPr lang="ru-RU" dirty="0"/>
              <a:t>Компетентность – это готовность к выполнению определенных функций, а </a:t>
            </a:r>
            <a:r>
              <a:rPr lang="ru-RU" dirty="0" err="1"/>
              <a:t>компетентностный</a:t>
            </a:r>
            <a:r>
              <a:rPr lang="ru-RU" dirty="0"/>
              <a:t> подход в образовании есть не что иное, как целевая ориентация учебного процесса на формирование определенных компетенций.</a:t>
            </a:r>
            <a:br>
              <a:rPr lang="ru-RU" dirty="0"/>
            </a:br>
            <a:r>
              <a:rPr lang="ru-RU" dirty="0" err="1"/>
              <a:t>Компетентностный</a:t>
            </a:r>
            <a:r>
              <a:rPr lang="ru-RU" dirty="0"/>
              <a:t> подход позволяет:</a:t>
            </a:r>
          </a:p>
          <a:p>
            <a:pPr lvl="0"/>
            <a:r>
              <a:rPr lang="ru-RU" dirty="0"/>
              <a:t>согласовать цели обучения, поставленные педагогами, с собственными целями учащихся;</a:t>
            </a:r>
          </a:p>
          <a:p>
            <a:pPr lvl="0"/>
            <a:r>
              <a:rPr lang="ru-RU" dirty="0"/>
              <a:t>облегчить труд учителя за счет постепенного повышения самостоятельности и ответственности учащихся в учении;</a:t>
            </a:r>
          </a:p>
          <a:p>
            <a:pPr lvl="0"/>
            <a:r>
              <a:rPr lang="ru-RU" dirty="0"/>
              <a:t>разгрузить учащихся не за счет механического сокращения содержания, а за счет повышения доли индивидуального самообразования;</a:t>
            </a:r>
          </a:p>
          <a:p>
            <a:pPr lvl="0"/>
            <a:r>
              <a:rPr lang="ru-RU" dirty="0"/>
              <a:t>не в теории, а на практике обеспечить единство учебного и воспитательного процессов;</a:t>
            </a:r>
          </a:p>
          <a:p>
            <a:pPr lvl="0"/>
            <a:r>
              <a:rPr lang="ru-RU" dirty="0"/>
              <a:t>подготовить учеников к сознательному и ответственному обучению в вузе или колледже.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12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История ро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"/>
            <a:ext cx="925252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Л. М. Иванцова Зеленоградск, 2011-2012 - страница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8092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539388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Познавательные</a:t>
            </a:r>
            <a:r>
              <a:rPr lang="ru-RU" dirty="0" smtClean="0"/>
              <a:t> </a:t>
            </a:r>
            <a:r>
              <a:rPr lang="ru-RU" dirty="0"/>
              <a:t>универсальные учебные действия </a:t>
            </a:r>
            <a:r>
              <a:rPr lang="ru-RU" dirty="0" smtClean="0"/>
              <a:t>– </a:t>
            </a:r>
            <a:r>
              <a:rPr lang="ru-RU" dirty="0"/>
              <a:t>включают </a:t>
            </a:r>
            <a:r>
              <a:rPr lang="ru-RU" dirty="0" err="1"/>
              <a:t>общеучебные</a:t>
            </a:r>
            <a:r>
              <a:rPr lang="ru-RU" dirty="0"/>
              <a:t>, логические действия, а также действия постановки и решения проблем.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636951"/>
              </p:ext>
            </p:extLst>
          </p:nvPr>
        </p:nvGraphicFramePr>
        <p:xfrm>
          <a:off x="395536" y="1462718"/>
          <a:ext cx="8208913" cy="5256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67"/>
                <a:gridCol w="1636365"/>
                <a:gridCol w="6120681"/>
              </a:tblGrid>
              <a:tr h="45151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Познавательные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</a:rPr>
                        <a:t>Функции УУД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</a:rPr>
                        <a:t>Содержание УУД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80507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обеспечивают успешность различных интеллектуальных операций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9710" indent="-179705" algn="l"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effectLst/>
                          <a:latin typeface="Times New Roman"/>
                          <a:ea typeface="Times New Roman"/>
                        </a:rPr>
                        <a:t>Общеучебные</a:t>
                      </a:r>
                      <a:r>
                        <a:rPr lang="ru-RU" sz="1400" u="sng" dirty="0">
                          <a:effectLst/>
                          <a:latin typeface="Times New Roman"/>
                          <a:ea typeface="Times New Roman"/>
                        </a:rPr>
                        <a:t> действия: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поиск и выделение необходимой информации;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знаково-символическое моделирование;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структурировать знание;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осознанно строить речевое высказывание устно и письменно;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выбор наиболее эффективных способов решения задачи;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чтение;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самостоятельное создание алгоритмов деятельности.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9710" indent="-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Логические действия: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анализ объектов с целью выделения признаков;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синтез;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выбор критериев для сравнения и классификации;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установление причинно-следственных связей;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построение логической цепи рассуждения;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доказательство;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выдвижение гипотез и их обоснование.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9710" indent="-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Постановка и решение проблемы: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формулирование проблемы;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Самостоятельное создание способов решения проблем.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20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90872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Регулятивные</a:t>
            </a:r>
            <a:r>
              <a:rPr lang="ru-RU" dirty="0" smtClean="0"/>
              <a:t> </a:t>
            </a:r>
            <a:r>
              <a:rPr lang="ru-RU" dirty="0"/>
              <a:t>универсальные учебные действия </a:t>
            </a:r>
            <a:r>
              <a:rPr lang="ru-RU" dirty="0" smtClean="0"/>
              <a:t>– </a:t>
            </a:r>
            <a:r>
              <a:rPr lang="ru-RU" dirty="0"/>
              <a:t>обеспечивают организацию учащимся своей учебной деятельности.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140700"/>
              </p:ext>
            </p:extLst>
          </p:nvPr>
        </p:nvGraphicFramePr>
        <p:xfrm>
          <a:off x="467544" y="1988840"/>
          <a:ext cx="8208913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67"/>
                <a:gridCol w="1732156"/>
                <a:gridCol w="602489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Регулятивные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</a:rPr>
                        <a:t>Функции УУД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</a:rPr>
                        <a:t>Содержание УУД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обеспечивают учащимся организацию их учебной деятельности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Times New Roman"/>
                          <a:ea typeface="Times New Roman"/>
                        </a:rPr>
                        <a:t>Умение учиться и способность к организации своей деятельности: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9710" algn="l"/>
                          <a:tab pos="9144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способность принимать, сохранять цели и следовать им в учебной деятельности;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9710" algn="l"/>
                          <a:tab pos="9144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действовать по плану и планировать свою деятельность;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9710" algn="l"/>
                          <a:tab pos="9144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преодоление импульсивности;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9710" algn="l"/>
                          <a:tab pos="9144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контролировать процесс и результаты  учебной деятельности;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9710" algn="l"/>
                          <a:tab pos="9144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адекватно воспринимать оценки и отметки;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9710" algn="l"/>
                          <a:tab pos="9144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различать объективную трудность и субъективную сложность задачи;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9710" algn="l"/>
                          <a:tab pos="9144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взаимодействовать в УД.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Формирование  целеустремленности и настойчивости в достижении целей, жизненного оптимизма, готовности к преодолению трудностей.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49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539388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Коммуникативные</a:t>
            </a:r>
            <a:r>
              <a:rPr lang="ru-RU" dirty="0" smtClean="0"/>
              <a:t> </a:t>
            </a:r>
            <a:r>
              <a:rPr lang="ru-RU" dirty="0"/>
              <a:t>универсальные учебные действия </a:t>
            </a:r>
            <a:r>
              <a:rPr lang="ru-RU" dirty="0" smtClean="0"/>
              <a:t>– </a:t>
            </a:r>
            <a:r>
              <a:rPr lang="ru-RU" dirty="0"/>
              <a:t>обеспечивают социальную компетентность и учет позиции других людей, партнера по общению или деятельности, умение слушать и вступать в диалог; участвовать в коллективном обсуждении проблем; интегрироваться в группу сверстников и строить продуктивное взаимодействие и сотрудничество со сверстниками и взрослыми.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26813"/>
              </p:ext>
            </p:extLst>
          </p:nvPr>
        </p:nvGraphicFramePr>
        <p:xfrm>
          <a:off x="539552" y="2420888"/>
          <a:ext cx="8208913" cy="2512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67"/>
                <a:gridCol w="1636365"/>
                <a:gridCol w="6120681"/>
              </a:tblGrid>
              <a:tr h="210294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Коммуникативные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</a:rPr>
                        <a:t>Функции УУД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</a:rPr>
                        <a:t>Содержание УУД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2379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обеспечивают социальную компетентность и учет позиции других людей, строить продуктивное взаимодействие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Коммуникация как взаимодействие (учет позиции собеседника или партнера по деятельности).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19710" indent="-17970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Коммуникация как кооперация: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</a:rPr>
                        <a:t>согласование усилий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по достижению общей цели, предпосылкой для этого служит ориентация на партнера по деятельности;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умение 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</a:rPr>
                        <a:t>договариваться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, находить общее решение.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Коммуникативно-речевые УУД.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5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F0"/>
      </a:hlink>
      <a:folHlink>
        <a:srgbClr val="36609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862</Words>
  <Application>Microsoft Office PowerPoint</Application>
  <PresentationFormat>Экран (4:3)</PresentationFormat>
  <Paragraphs>166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33</cp:revision>
  <dcterms:created xsi:type="dcterms:W3CDTF">2014-07-07T16:24:55Z</dcterms:created>
  <dcterms:modified xsi:type="dcterms:W3CDTF">2016-04-20T06:09:52Z</dcterms:modified>
</cp:coreProperties>
</file>